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</p:sldMasterIdLst>
  <p:sldIdLst>
    <p:sldId id="256" r:id="rId3"/>
    <p:sldId id="257" r:id="rId4"/>
    <p:sldId id="258" r:id="rId5"/>
    <p:sldId id="26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1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;p2"/>
          <p:cNvPicPr/>
          <p:nvPr/>
        </p:nvPicPr>
        <p:blipFill>
          <a:blip r:embed="rId2">
            <a:alphaModFix amt="80000"/>
          </a:blip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359280" y="313200"/>
            <a:ext cx="8392320" cy="2373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9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85;p19"/>
          <p:cNvPicPr/>
          <p:nvPr/>
        </p:nvPicPr>
        <p:blipFill>
          <a:blip r:embed="rId2">
            <a:alphaModFix amt="60000"/>
          </a:blip>
          <a:stretch/>
        </p:blipFill>
        <p:spPr>
          <a:xfrm rot="10800000" flipH="1"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235800" y="448200"/>
            <a:ext cx="5999040" cy="1883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6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" name="Google Shape;88;p19"/>
          <p:cNvSpPr/>
          <p:nvPr/>
        </p:nvSpPr>
        <p:spPr>
          <a:xfrm>
            <a:off x="4467240" y="4003560"/>
            <a:ext cx="4390920" cy="55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defTabSz="914400">
              <a:lnSpc>
                <a:spcPct val="100000"/>
              </a:lnSpc>
              <a:spcBef>
                <a:spcPts val="300"/>
              </a:spcBef>
              <a:tabLst>
                <a:tab pos="0" algn="l"/>
              </a:tabLst>
            </a:pPr>
            <a:r>
              <a:rPr lang="en" sz="1100" b="1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CREDITS:</a:t>
            </a:r>
            <a:r>
              <a:rPr lang="en" sz="1100" b="0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This presentation template was created by </a:t>
            </a:r>
            <a:r>
              <a:rPr lang="en" sz="1100" b="1" u="sng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  <a:hlinkClick r:id="rId3"/>
              </a:rPr>
              <a:t>Slidesgo</a:t>
            </a:r>
            <a:r>
              <a:rPr lang="en" sz="1100" b="0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, and includes icons, infographics &amp; images by </a:t>
            </a:r>
            <a:r>
              <a:rPr lang="en" sz="1100" b="1" u="sng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  <a:hlinkClick r:id="rId4"/>
              </a:rPr>
              <a:t>Freepik</a:t>
            </a:r>
            <a:r>
              <a:rPr lang="en" sz="1100" b="0" u="sng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 </a:t>
            </a:r>
            <a:endParaRPr lang="en-US" sz="11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90;p20"/>
          <p:cNvPicPr/>
          <p:nvPr/>
        </p:nvPicPr>
        <p:blipFill>
          <a:blip r:embed="rId2">
            <a:alphaModFix amt="60000"/>
          </a:blip>
          <a:stretch/>
        </p:blipFill>
        <p:spPr>
          <a:xfrm rot="10800000" flipH="1"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13;p3"/>
          <p:cNvPicPr/>
          <p:nvPr/>
        </p:nvPicPr>
        <p:blipFill>
          <a:blip r:embed="rId2">
            <a:alphaModFix amt="60000"/>
          </a:blip>
          <a:stretch/>
        </p:blipFill>
        <p:spPr>
          <a:xfrm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381760" y="640800"/>
            <a:ext cx="6533280" cy="4273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7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5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1651680" cy="101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7200" b="1" u="none" strike="noStrike">
                <a:solidFill>
                  <a:schemeClr val="accent1"/>
                </a:solidFill>
                <a:effectLst/>
                <a:uFillTx/>
                <a:latin typeface="Onest"/>
                <a:ea typeface="Onest"/>
              </a:rPr>
              <a:t>xx%</a:t>
            </a:r>
            <a:endParaRPr lang="fr-FR" sz="72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733280" y="3909600"/>
            <a:ext cx="4182840" cy="1005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0280" cy="987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20280" cy="987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768680" y="1307160"/>
            <a:ext cx="560664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2135520" y="1441800"/>
            <a:ext cx="4872600" cy="118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39;p11"/>
          <p:cNvPicPr/>
          <p:nvPr/>
        </p:nvPicPr>
        <p:blipFill>
          <a:blip r:embed="rId2">
            <a:alphaModFix amt="80000"/>
          </a:blip>
          <a:stretch/>
        </p:blipFill>
        <p:spPr>
          <a:xfrm rot="10800000" flipH="1">
            <a:off x="0" y="0"/>
            <a:ext cx="9143640" cy="5142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28600" y="3226680"/>
            <a:ext cx="6575760" cy="1044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8000" b="1" u="none" strike="noStrike">
                <a:solidFill>
                  <a:schemeClr val="accent1"/>
                </a:solidFill>
                <a:effectLst/>
                <a:uFillTx/>
                <a:latin typeface="Onest"/>
                <a:ea typeface="Onest"/>
              </a:rPr>
              <a:t>xx%</a:t>
            </a:r>
            <a:endParaRPr lang="fr-FR" sz="8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34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97;p24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100;p25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28600" y="4002840"/>
            <a:ext cx="3250080" cy="911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2396880" y="46692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title"/>
          </p:nvPr>
        </p:nvSpPr>
        <p:spPr>
          <a:xfrm>
            <a:off x="5753520" y="161964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title"/>
          </p:nvPr>
        </p:nvSpPr>
        <p:spPr>
          <a:xfrm>
            <a:off x="5753520" y="46692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title"/>
          </p:nvPr>
        </p:nvSpPr>
        <p:spPr>
          <a:xfrm>
            <a:off x="2396880" y="277200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6"/>
          <p:cNvSpPr>
            <a:spLocks noGrp="1"/>
          </p:cNvSpPr>
          <p:nvPr>
            <p:ph type="title"/>
          </p:nvPr>
        </p:nvSpPr>
        <p:spPr>
          <a:xfrm>
            <a:off x="2396880" y="161964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7"/>
          <p:cNvSpPr>
            <a:spLocks noGrp="1"/>
          </p:cNvSpPr>
          <p:nvPr>
            <p:ph type="title"/>
          </p:nvPr>
        </p:nvSpPr>
        <p:spPr>
          <a:xfrm>
            <a:off x="5753520" y="2772000"/>
            <a:ext cx="734400" cy="44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fr-FR" sz="3000" b="1" u="none" strike="noStrike">
                <a:solidFill>
                  <a:schemeClr val="accent1"/>
                </a:solidFill>
                <a:effectLst/>
                <a:uFillTx/>
                <a:latin typeface="Rethink Sans ExtraBold"/>
                <a:ea typeface="Rethink Sans ExtraBold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28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051720" y="228600"/>
            <a:ext cx="5863320" cy="2070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1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28600" y="3636000"/>
            <a:ext cx="4911840" cy="1278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529600" y="0"/>
            <a:ext cx="36144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228600" y="228960"/>
            <a:ext cx="4692600" cy="913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974400" y="228600"/>
            <a:ext cx="4941000" cy="1028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361800" y="314280"/>
            <a:ext cx="8391240" cy="23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 algn="just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98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Veritas Detector</a:t>
            </a:r>
            <a:endParaRPr lang="fr-FR" sz="9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3076560" y="4248000"/>
            <a:ext cx="5667120" cy="723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Fake News Misinformation Solution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1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Core Functionalities: Text Correction, Link &amp; Image Verification</a:t>
            </a:r>
            <a:endParaRPr lang="fr-FR" sz="3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228600" y="2209680"/>
            <a:ext cx="415260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Key features include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text correction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,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URL verification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, and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image analysis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 to detect manipulated content and flag misleading information promptly.</a:t>
            </a:r>
            <a:endParaRPr lang="en-US" sz="1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1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AI and API Integration: Fact-Checking and Google News API Usage</a:t>
            </a:r>
            <a:endParaRPr lang="fr-FR" sz="3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subTitle"/>
          </p:nvPr>
        </p:nvSpPr>
        <p:spPr>
          <a:xfrm>
            <a:off x="228600" y="2209680"/>
            <a:ext cx="415260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The platform uses AI-powered fact-checking supported by the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Google News API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, cross-referencing news sources for accurate authenticity scores and current misinformation trends.</a:t>
            </a:r>
            <a:endParaRPr lang="en-US" sz="1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1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Conclusions</a:t>
            </a:r>
            <a:endParaRPr lang="fr-FR" sz="3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subTitle"/>
          </p:nvPr>
        </p:nvSpPr>
        <p:spPr>
          <a:xfrm>
            <a:off x="228600" y="2209680"/>
            <a:ext cx="415260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Veritas provides a robust, AI-driven solution addressing fake news through an accessible interface, multiple verification tools, and real-time updates, fostering a safer, trustworthy online environment.</a:t>
            </a:r>
            <a:endParaRPr lang="en-US" sz="1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237960" y="447840"/>
            <a:ext cx="6000480" cy="2194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sp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66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THANK </a:t>
            </a:r>
            <a:endParaRPr lang="fr-FR" sz="6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66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YOU</a:t>
            </a:r>
            <a:endParaRPr lang="fr-FR" sz="6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subTitle"/>
          </p:nvPr>
        </p:nvSpPr>
        <p:spPr>
          <a:xfrm>
            <a:off x="4400640" y="2200320"/>
            <a:ext cx="3190680" cy="1057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sp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1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Do you have any questions?</a:t>
            </a:r>
            <a:endParaRPr lang="en-US" sz="14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youremail@freepik.com</a:t>
            </a:r>
            <a:endParaRPr lang="en-US" sz="14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+00 000 000 000</a:t>
            </a:r>
            <a:endParaRPr lang="en-US" sz="14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u="none" strike="noStrike">
                <a:solidFill>
                  <a:schemeClr val="dk1"/>
                </a:solidFill>
                <a:effectLst/>
                <a:uFillTx/>
                <a:latin typeface="Manrope"/>
                <a:ea typeface="Manrope"/>
              </a:rPr>
              <a:t>yourwebsite.com</a:t>
            </a:r>
            <a:endParaRPr lang="en-US" sz="14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grpSp>
        <p:nvGrpSpPr>
          <p:cNvPr id="66" name="Google Shape;295;p39"/>
          <p:cNvGrpSpPr/>
          <p:nvPr/>
        </p:nvGrpSpPr>
        <p:grpSpPr>
          <a:xfrm>
            <a:off x="4467240" y="3424320"/>
            <a:ext cx="437040" cy="437040"/>
            <a:chOff x="4467240" y="3424320"/>
            <a:chExt cx="437040" cy="437040"/>
          </a:xfrm>
        </p:grpSpPr>
        <p:sp>
          <p:nvSpPr>
            <p:cNvPr id="67" name="Google Shape;296;p39"/>
            <p:cNvSpPr/>
            <p:nvPr/>
          </p:nvSpPr>
          <p:spPr>
            <a:xfrm>
              <a:off x="4467240" y="3424320"/>
              <a:ext cx="437040" cy="43704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68" name="Google Shape;297;p39"/>
            <p:cNvGrpSpPr/>
            <p:nvPr/>
          </p:nvGrpSpPr>
          <p:grpSpPr>
            <a:xfrm>
              <a:off x="4554360" y="3503520"/>
              <a:ext cx="275760" cy="275760"/>
              <a:chOff x="4554360" y="3503520"/>
              <a:chExt cx="275760" cy="275760"/>
            </a:xfrm>
          </p:grpSpPr>
          <p:sp>
            <p:nvSpPr>
              <p:cNvPr id="69" name="Google Shape;298;p39"/>
              <p:cNvSpPr/>
              <p:nvPr/>
            </p:nvSpPr>
            <p:spPr>
              <a:xfrm>
                <a:off x="4554360" y="3503520"/>
                <a:ext cx="275760" cy="275760"/>
              </a:xfrm>
              <a:custGeom>
                <a:avLst/>
                <a:gdLst>
                  <a:gd name="textAreaLeft" fmla="*/ 0 w 275760"/>
                  <a:gd name="textAreaRight" fmla="*/ 276120 w 275760"/>
                  <a:gd name="textAreaTop" fmla="*/ 0 h 275760"/>
                  <a:gd name="textAreaBottom" fmla="*/ 276120 h 275760"/>
                </a:gdLst>
                <a:ahLst/>
                <a:cxnLst/>
                <a:rect l="textAreaLeft" t="textAreaTop" r="textAreaRight" b="textAreaBottom"/>
                <a:pathLst>
                  <a:path w="6764" h="6764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0" name="Google Shape;299;p39"/>
              <p:cNvSpPr/>
              <p:nvPr/>
            </p:nvSpPr>
            <p:spPr>
              <a:xfrm>
                <a:off x="4618800" y="3569040"/>
                <a:ext cx="146880" cy="144000"/>
              </a:xfrm>
              <a:custGeom>
                <a:avLst/>
                <a:gdLst>
                  <a:gd name="textAreaLeft" fmla="*/ 0 w 146880"/>
                  <a:gd name="textAreaRight" fmla="*/ 147240 w 146880"/>
                  <a:gd name="textAreaTop" fmla="*/ 0 h 144000"/>
                  <a:gd name="textAreaBottom" fmla="*/ 144360 h 144000"/>
                </a:gdLst>
                <a:ahLst/>
                <a:cxnLst/>
                <a:rect l="textAreaLeft" t="textAreaTop" r="textAreaRight" b="textAreaBottom"/>
                <a:pathLst>
                  <a:path w="3607" h="3542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72000" bIns="7200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1" name="Google Shape;300;p39"/>
              <p:cNvSpPr/>
              <p:nvPr/>
            </p:nvSpPr>
            <p:spPr>
              <a:xfrm>
                <a:off x="4748400" y="3539160"/>
                <a:ext cx="37440" cy="37080"/>
              </a:xfrm>
              <a:custGeom>
                <a:avLst/>
                <a:gdLst>
                  <a:gd name="textAreaLeft" fmla="*/ 0 w 37440"/>
                  <a:gd name="textAreaRight" fmla="*/ 37800 w 37440"/>
                  <a:gd name="textAreaTop" fmla="*/ 0 h 37080"/>
                  <a:gd name="textAreaBottom" fmla="*/ 37440 h 37080"/>
                </a:gdLst>
                <a:ahLst/>
                <a:cxnLst/>
                <a:rect l="textAreaLeft" t="textAreaTop" r="textAreaRight" b="textAreaBottom"/>
                <a:pathLst>
                  <a:path w="929" h="918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72" name="Google Shape;301;p39"/>
          <p:cNvGrpSpPr/>
          <p:nvPr/>
        </p:nvGrpSpPr>
        <p:grpSpPr>
          <a:xfrm>
            <a:off x="5106600" y="3424320"/>
            <a:ext cx="437040" cy="437040"/>
            <a:chOff x="5106600" y="3424320"/>
            <a:chExt cx="437040" cy="437040"/>
          </a:xfrm>
        </p:grpSpPr>
        <p:sp>
          <p:nvSpPr>
            <p:cNvPr id="73" name="Google Shape;302;p39"/>
            <p:cNvSpPr/>
            <p:nvPr/>
          </p:nvSpPr>
          <p:spPr>
            <a:xfrm>
              <a:off x="5106600" y="3424320"/>
              <a:ext cx="437040" cy="43704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74" name="Google Shape;303;p39"/>
            <p:cNvGrpSpPr/>
            <p:nvPr/>
          </p:nvGrpSpPr>
          <p:grpSpPr>
            <a:xfrm>
              <a:off x="5191920" y="3522240"/>
              <a:ext cx="266400" cy="238320"/>
              <a:chOff x="5191920" y="3522240"/>
              <a:chExt cx="266400" cy="238320"/>
            </a:xfrm>
          </p:grpSpPr>
          <p:sp>
            <p:nvSpPr>
              <p:cNvPr id="75" name="Google Shape;304;p39"/>
              <p:cNvSpPr/>
              <p:nvPr/>
            </p:nvSpPr>
            <p:spPr>
              <a:xfrm>
                <a:off x="5201280" y="3606480"/>
                <a:ext cx="60840" cy="154080"/>
              </a:xfrm>
              <a:custGeom>
                <a:avLst/>
                <a:gdLst>
                  <a:gd name="textAreaLeft" fmla="*/ 0 w 60840"/>
                  <a:gd name="textAreaRight" fmla="*/ 61200 w 60840"/>
                  <a:gd name="textAreaTop" fmla="*/ 0 h 154080"/>
                  <a:gd name="textAreaBottom" fmla="*/ 154440 h 154080"/>
                </a:gdLst>
                <a:ahLst/>
                <a:cxnLst/>
                <a:rect l="textAreaLeft" t="textAreaTop" r="textAreaRight" b="textAreaBottom"/>
                <a:pathLst>
                  <a:path w="1502" h="3787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77040" bIns="770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6" name="Google Shape;305;p39"/>
              <p:cNvSpPr/>
              <p:nvPr/>
            </p:nvSpPr>
            <p:spPr>
              <a:xfrm>
                <a:off x="5191920" y="3522240"/>
                <a:ext cx="70200" cy="70200"/>
              </a:xfrm>
              <a:custGeom>
                <a:avLst/>
                <a:gdLst>
                  <a:gd name="textAreaLeft" fmla="*/ 0 w 70200"/>
                  <a:gd name="textAreaRight" fmla="*/ 70560 w 70200"/>
                  <a:gd name="textAreaTop" fmla="*/ 0 h 70200"/>
                  <a:gd name="textAreaBottom" fmla="*/ 70560 h 70200"/>
                </a:gdLst>
                <a:ahLst/>
                <a:cxnLst/>
                <a:rect l="textAreaLeft" t="textAreaTop" r="textAreaRight" b="textAreaBottom"/>
                <a:pathLst>
                  <a:path w="1728" h="1728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5280" bIns="3528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7" name="Google Shape;306;p39"/>
              <p:cNvSpPr/>
              <p:nvPr/>
            </p:nvSpPr>
            <p:spPr>
              <a:xfrm>
                <a:off x="5294520" y="3606480"/>
                <a:ext cx="163800" cy="154080"/>
              </a:xfrm>
              <a:custGeom>
                <a:avLst/>
                <a:gdLst>
                  <a:gd name="textAreaLeft" fmla="*/ 0 w 163800"/>
                  <a:gd name="textAreaRight" fmla="*/ 164160 w 163800"/>
                  <a:gd name="textAreaTop" fmla="*/ 0 h 154080"/>
                  <a:gd name="textAreaBottom" fmla="*/ 154440 h 154080"/>
                </a:gdLst>
                <a:ahLst/>
                <a:cxnLst/>
                <a:rect l="textAreaLeft" t="textAreaTop" r="textAreaRight" b="textAreaBottom"/>
                <a:pathLst>
                  <a:path w="4026" h="3787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77040" bIns="770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78" name="Google Shape;307;p39"/>
          <p:cNvSpPr/>
          <p:nvPr/>
        </p:nvSpPr>
        <p:spPr>
          <a:xfrm>
            <a:off x="4543560" y="4505400"/>
            <a:ext cx="4447800" cy="2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" sz="11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Please keep this slide for attribution</a:t>
            </a:r>
            <a:endParaRPr lang="en-US" sz="11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grpSp>
        <p:nvGrpSpPr>
          <p:cNvPr id="79" name="Google Shape;308;p39"/>
          <p:cNvGrpSpPr/>
          <p:nvPr/>
        </p:nvGrpSpPr>
        <p:grpSpPr>
          <a:xfrm>
            <a:off x="5745960" y="3424320"/>
            <a:ext cx="437040" cy="437040"/>
            <a:chOff x="5745960" y="3424320"/>
            <a:chExt cx="437040" cy="437040"/>
          </a:xfrm>
        </p:grpSpPr>
        <p:sp>
          <p:nvSpPr>
            <p:cNvPr id="80" name="Google Shape;309;p39"/>
            <p:cNvSpPr/>
            <p:nvPr/>
          </p:nvSpPr>
          <p:spPr>
            <a:xfrm>
              <a:off x="5745960" y="3424320"/>
              <a:ext cx="437040" cy="43704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81" name="Google Shape;310;p39"/>
            <p:cNvSpPr/>
            <p:nvPr/>
          </p:nvSpPr>
          <p:spPr>
            <a:xfrm>
              <a:off x="5865120" y="3539880"/>
              <a:ext cx="198720" cy="203040"/>
            </a:xfrm>
            <a:custGeom>
              <a:avLst/>
              <a:gdLst>
                <a:gd name="textAreaLeft" fmla="*/ 0 w 198720"/>
                <a:gd name="textAreaRight" fmla="*/ 199080 w 198720"/>
                <a:gd name="textAreaTop" fmla="*/ 0 h 203040"/>
                <a:gd name="textAreaBottom" fmla="*/ 203400 h 203040"/>
              </a:gdLst>
              <a:ahLst/>
              <a:cxnLst/>
              <a:rect l="textAreaLeft" t="textAreaTop" r="textAreaRight" b="textAreaBottom"/>
              <a:pathLst>
                <a:path w="494728" h="505587">
                  <a:moveTo>
                    <a:pt x="294418" y="214122"/>
                  </a:moveTo>
                  <a:lnTo>
                    <a:pt x="478631" y="0"/>
                  </a:lnTo>
                  <a:lnTo>
                    <a:pt x="435007" y="0"/>
                  </a:lnTo>
                  <a:lnTo>
                    <a:pt x="275082" y="185928"/>
                  </a:lnTo>
                  <a:lnTo>
                    <a:pt x="147352" y="0"/>
                  </a:lnTo>
                  <a:lnTo>
                    <a:pt x="0" y="0"/>
                  </a:lnTo>
                  <a:lnTo>
                    <a:pt x="193167" y="281083"/>
                  </a:lnTo>
                  <a:lnTo>
                    <a:pt x="0" y="505587"/>
                  </a:lnTo>
                  <a:lnTo>
                    <a:pt x="43625" y="505587"/>
                  </a:lnTo>
                  <a:lnTo>
                    <a:pt x="212503" y="309277"/>
                  </a:lnTo>
                  <a:lnTo>
                    <a:pt x="347377" y="505587"/>
                  </a:lnTo>
                  <a:lnTo>
                    <a:pt x="494729" y="505587"/>
                  </a:lnTo>
                  <a:lnTo>
                    <a:pt x="294418" y="214027"/>
                  </a:lnTo>
                  <a:lnTo>
                    <a:pt x="294418" y="214027"/>
                  </a:lnTo>
                  <a:close/>
                  <a:moveTo>
                    <a:pt x="234601" y="283655"/>
                  </a:moveTo>
                  <a:lnTo>
                    <a:pt x="215075" y="255651"/>
                  </a:lnTo>
                  <a:lnTo>
                    <a:pt x="59341" y="32861"/>
                  </a:lnTo>
                  <a:lnTo>
                    <a:pt x="126397" y="32861"/>
                  </a:lnTo>
                  <a:lnTo>
                    <a:pt x="252032" y="212598"/>
                  </a:lnTo>
                  <a:lnTo>
                    <a:pt x="271558" y="240601"/>
                  </a:lnTo>
                  <a:lnTo>
                    <a:pt x="434912" y="474250"/>
                  </a:lnTo>
                  <a:lnTo>
                    <a:pt x="367855" y="474250"/>
                  </a:lnTo>
                  <a:lnTo>
                    <a:pt x="234505" y="283559"/>
                  </a:lnTo>
                  <a:lnTo>
                    <a:pt x="234505" y="283559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1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Introduction</a:t>
            </a:r>
            <a:endParaRPr lang="fr-FR" sz="3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228600" y="2209680"/>
            <a:ext cx="415260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In today’s digital age, social media accelerates the spread of information, including fake news. Our project,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Fake News Misinformation Detector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, uses </a:t>
            </a:r>
            <a:r>
              <a:rPr lang="en-US" sz="1200" b="0" i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NLP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 and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Machine Learning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 to verify news, classifying it as genuine or misleading, ensuring digital trustworthiness.</a:t>
            </a:r>
            <a:endParaRPr lang="en-US" sz="1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1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Team and Introduction</a:t>
            </a:r>
            <a:endParaRPr lang="fr-FR" sz="3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228600" y="2208960"/>
            <a:ext cx="4152600" cy="270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spAutoFit/>
          </a:bodyPr>
          <a:lstStyle/>
          <a:p>
            <a:pPr indent="0" algn="ctr">
              <a:buNone/>
            </a:pPr>
            <a:endParaRPr lang="en-US" sz="1200" b="0" u="none" strike="noStrike">
              <a:solidFill>
                <a:schemeClr val="dk1"/>
              </a:solidFill>
              <a:effectLst/>
              <a:uFillTx/>
              <a:latin typeface="Manrope"/>
              <a:ea typeface="Manrop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5DEA0D-0783-F39A-9406-15F9830279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7F33BB-36B0-4E0F-4E19-D2E6CAE13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6936A8-0EA8-5014-98C6-B701BFF228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294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1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Team Members: Sagar, Akash</a:t>
            </a:r>
            <a:endParaRPr lang="fr-FR" sz="3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228600" y="2209680"/>
            <a:ext cx="415260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Development team includes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Sagar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 and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Akash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, collaboratively built this innovative platform.</a:t>
            </a:r>
            <a:endParaRPr lang="en-US" sz="1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228600" y="3638520"/>
            <a:ext cx="4914720" cy="1275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3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Project Overview: Purpose and Importance</a:t>
            </a:r>
            <a:endParaRPr lang="fr-FR" sz="43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228600" y="228600"/>
            <a:ext cx="4914720" cy="2418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Veritas helps users check the authenticity of texts, links, and posts with a simple interface, combating misinformation and promoting reliable information online.</a:t>
            </a:r>
            <a:endParaRPr lang="en-US" sz="1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50" name="Google Shape;185;p31"/>
          <p:cNvPicPr/>
          <p:nvPr/>
        </p:nvPicPr>
        <p:blipFill>
          <a:blip r:embed="rId2"/>
          <a:srcRect l="25559" r="27601"/>
          <a:stretch/>
        </p:blipFill>
        <p:spPr>
          <a:xfrm>
            <a:off x="5529600" y="0"/>
            <a:ext cx="36140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1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Technology Stack Used: HTML, CSS, JavaScript, Flask</a:t>
            </a:r>
            <a:endParaRPr lang="fr-FR" sz="3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228600" y="2209680"/>
            <a:ext cx="4152600" cy="2704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The platform is built using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HTML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,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CSS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,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JavaScript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, and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Flask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, enabling a responsive, user-friendly web application with powerful backend support for real-time data processing.</a:t>
            </a:r>
            <a:endParaRPr lang="en-US" sz="1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048120" y="228600"/>
            <a:ext cx="5866920" cy="2066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31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Veritas Platform and Features</a:t>
            </a:r>
            <a:endParaRPr lang="fr-FR" sz="3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228600" y="2208960"/>
            <a:ext cx="4152600" cy="270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spAutoFit/>
          </a:bodyPr>
          <a:lstStyle/>
          <a:p>
            <a:pPr indent="0" algn="ctr">
              <a:buNone/>
            </a:pPr>
            <a:endParaRPr lang="en-US" sz="1200" b="0" u="none" strike="noStrike">
              <a:solidFill>
                <a:schemeClr val="dk1"/>
              </a:solidFill>
              <a:effectLst/>
              <a:uFillTx/>
              <a:latin typeface="Manrope"/>
              <a:ea typeface="Manrop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228600" y="3638520"/>
            <a:ext cx="4914720" cy="1275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3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User Interface: Login, Dashboard, and User Experience</a:t>
            </a:r>
            <a:endParaRPr lang="fr-FR" sz="43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228600" y="228600"/>
            <a:ext cx="4914720" cy="2418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Users can log in via mobile number or </a:t>
            </a:r>
            <a:r>
              <a:rPr lang="en-US" sz="1200" b="1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Google account</a:t>
            </a:r>
            <a:r>
              <a:rPr lang="en-US" sz="12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Manrope"/>
              </a:rPr>
              <a:t>, access a personalized dashboard, review analyzed posts, track misinformation, and view trends easily.</a:t>
            </a:r>
            <a:endParaRPr lang="en-US" sz="1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57" name="Google Shape;185;p31"/>
          <p:cNvPicPr/>
          <p:nvPr/>
        </p:nvPicPr>
        <p:blipFill>
          <a:blip r:embed="rId2"/>
          <a:srcRect l="25559" r="27601"/>
          <a:stretch/>
        </p:blipFill>
        <p:spPr>
          <a:xfrm>
            <a:off x="5529600" y="0"/>
            <a:ext cx="36140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rk Theme by Slidesgo">
  <a:themeElements>
    <a:clrScheme name="Simple Light">
      <a:dk1>
        <a:srgbClr val="FEFDF8"/>
      </a:dk1>
      <a:lt1>
        <a:srgbClr val="111212"/>
      </a:lt1>
      <a:dk2>
        <a:srgbClr val="0E0E0E"/>
      </a:dk2>
      <a:lt2>
        <a:srgbClr val="FFFFFF"/>
      </a:lt2>
      <a:accent1>
        <a:srgbClr val="9B9B9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EFDF8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</TotalTime>
  <Words>315</Words>
  <Application>Microsoft Office PowerPoint</Application>
  <PresentationFormat>On-screen Show (16:9)</PresentationFormat>
  <Paragraphs>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Calibri</vt:lpstr>
      <vt:lpstr>Manrope</vt:lpstr>
      <vt:lpstr>Onest</vt:lpstr>
      <vt:lpstr>OpenSymbol</vt:lpstr>
      <vt:lpstr>Rethink Sans ExtraBold</vt:lpstr>
      <vt:lpstr>Symbol</vt:lpstr>
      <vt:lpstr>Wingdings</vt:lpstr>
      <vt:lpstr>Dark Theme by Slidesgo</vt:lpstr>
      <vt:lpstr>Slidesgo Final Pages</vt:lpstr>
      <vt:lpstr>Veritas Detector</vt:lpstr>
      <vt:lpstr>Introduction</vt:lpstr>
      <vt:lpstr>Team and Introduction</vt:lpstr>
      <vt:lpstr>PowerPoint Presentation</vt:lpstr>
      <vt:lpstr>Team Members: Sagar, Akash</vt:lpstr>
      <vt:lpstr>Project Overview: Purpose and Importance</vt:lpstr>
      <vt:lpstr>Technology Stack Used: HTML, CSS, JavaScript, Flask</vt:lpstr>
      <vt:lpstr>Veritas Platform and Features</vt:lpstr>
      <vt:lpstr>User Interface: Login, Dashboard, and User Experience</vt:lpstr>
      <vt:lpstr>Core Functionalities: Text Correction, Link &amp; Image Verification</vt:lpstr>
      <vt:lpstr>AI and API Integration: Fact-Checking and Google News API Usage</vt:lpstr>
      <vt:lpstr>Conclusions</vt:lpstr>
      <vt:lpstr>THANK  YOU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Sagar Sukhadev Kachere</cp:lastModifiedBy>
  <cp:revision>1</cp:revision>
  <dcterms:modified xsi:type="dcterms:W3CDTF">2025-10-03T22:45:30Z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2025-10-03T21:05:13Z</dcterms:created>
  <dc:creator>Unknown Creator</dc:creator>
  <dc:description/>
  <dc:language>en-US</dc:language>
  <cp:lastModifiedBy>Unknown Creator</cp:lastModifiedBy>
  <dcterms:modified xsi:type="dcterms:W3CDTF">2025-10-03T21:05:13Z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